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1" r:id="rId4"/>
    <p:sldId id="264" r:id="rId5"/>
    <p:sldId id="270" r:id="rId6"/>
    <p:sldId id="268" r:id="rId7"/>
    <p:sldId id="269" r:id="rId8"/>
    <p:sldId id="267" r:id="rId9"/>
    <p:sldId id="266" r:id="rId10"/>
  </p:sldIdLst>
  <p:sldSz cx="18288000" cy="10287000"/>
  <p:notesSz cx="6858000" cy="9144000"/>
  <p:embeddedFontLst>
    <p:embeddedFont>
      <p:font typeface="League Spartan" panose="020B0604020202020204" charset="0"/>
      <p:regular r:id="rId12"/>
    </p:embeddedFont>
    <p:embeddedFont>
      <p:font typeface="Poppins" panose="00000500000000000000" pitchFamily="2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2" y="17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54A90-33B6-43A6-83F7-E6FD9BA0AEC2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18762-811C-4FE5-BEC0-ED1BD797A8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5170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282" r="-20282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3763158" y="387350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99" r="-599"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BFA52F-0349-3499-B280-3779F10A6D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71800" y="5335357"/>
            <a:ext cx="9771743" cy="1721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343"/>
              </a:lnSpc>
            </a:pPr>
            <a:r>
              <a:rPr lang="en-US" sz="11500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NEBULA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78FAE-97FF-0BE1-BD47-6894B6D58093}"/>
              </a:ext>
            </a:extLst>
          </p:cNvPr>
          <p:cNvSpPr txBox="1"/>
          <p:nvPr/>
        </p:nvSpPr>
        <p:spPr>
          <a:xfrm>
            <a:off x="2895600" y="4011918"/>
            <a:ext cx="53432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>
                <a:latin typeface="League Spartan" panose="020B0604020202020204" charset="0"/>
              </a:rPr>
              <a:t>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2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282" r="-2028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4332054" y="947896"/>
            <a:ext cx="1004247" cy="1010043"/>
          </a:xfrm>
          <a:custGeom>
            <a:avLst/>
            <a:gdLst/>
            <a:ahLst/>
            <a:cxnLst/>
            <a:rect l="l" t="t" r="r" b="b"/>
            <a:pathLst>
              <a:path w="1004247" h="1010043">
                <a:moveTo>
                  <a:pt x="0" y="0"/>
                </a:moveTo>
                <a:lnTo>
                  <a:pt x="1004247" y="0"/>
                </a:lnTo>
                <a:lnTo>
                  <a:pt x="1004247" y="1010043"/>
                </a:lnTo>
                <a:lnTo>
                  <a:pt x="0" y="1010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88" r="-288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950887" y="1943425"/>
            <a:ext cx="6256860" cy="38100"/>
            <a:chOff x="0" y="0"/>
            <a:chExt cx="8342480" cy="50800"/>
          </a:xfrm>
        </p:grpSpPr>
        <p:sp>
          <p:nvSpPr>
            <p:cNvPr id="6" name="Freeform 6"/>
            <p:cNvSpPr/>
            <p:nvPr/>
          </p:nvSpPr>
          <p:spPr>
            <a:xfrm>
              <a:off x="25400" y="0"/>
              <a:ext cx="8291703" cy="50800"/>
            </a:xfrm>
            <a:custGeom>
              <a:avLst/>
              <a:gdLst/>
              <a:ahLst/>
              <a:cxnLst/>
              <a:rect l="l" t="t" r="r" b="b"/>
              <a:pathLst>
                <a:path w="8291703" h="50800">
                  <a:moveTo>
                    <a:pt x="0" y="0"/>
                  </a:moveTo>
                  <a:lnTo>
                    <a:pt x="8291703" y="0"/>
                  </a:lnTo>
                  <a:lnTo>
                    <a:pt x="8291703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AEE4356-97C6-7062-0459-BA3E3D2A7A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38400" y="4006227"/>
            <a:ext cx="12801600" cy="533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Brief introduction to exoplanets and their significance in Astronomy.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34178" y="1064999"/>
            <a:ext cx="8619645" cy="87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2"/>
              </a:lnSpc>
            </a:pPr>
            <a:r>
              <a:rPr lang="en-US" sz="6000" u="sng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75CEA4-E9A5-874B-D8C6-A3027A3FE42D}"/>
              </a:ext>
            </a:extLst>
          </p:cNvPr>
          <p:cNvSpPr txBox="1"/>
          <p:nvPr/>
        </p:nvSpPr>
        <p:spPr>
          <a:xfrm>
            <a:off x="2286000" y="5477828"/>
            <a:ext cx="481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OBJECTIVE: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984102-AFE4-1A8B-64AB-8826676FDF8B}"/>
              </a:ext>
            </a:extLst>
          </p:cNvPr>
          <p:cNvSpPr txBox="1"/>
          <p:nvPr/>
        </p:nvSpPr>
        <p:spPr>
          <a:xfrm>
            <a:off x="2286000" y="6438900"/>
            <a:ext cx="1280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To create an interactive 3D visualization of exoplanets and surrounding stars.</a:t>
            </a:r>
            <a:endParaRPr lang="en-IN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ECEEC1-7AD4-3514-7909-B63CB1A2A4D9}"/>
              </a:ext>
            </a:extLst>
          </p:cNvPr>
          <p:cNvSpPr txBox="1"/>
          <p:nvPr/>
        </p:nvSpPr>
        <p:spPr>
          <a:xfrm>
            <a:off x="2360828" y="2945085"/>
            <a:ext cx="678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OVERVIEW</a:t>
            </a:r>
            <a:r>
              <a:rPr lang="en-IN" sz="2800" b="1" dirty="0">
                <a:solidFill>
                  <a:schemeClr val="bg1"/>
                </a:solidFill>
              </a:rPr>
              <a:t>: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04E6C34-5AF7-2268-0F1F-BD07D98FB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409096"/>
            <a:ext cx="10861113" cy="742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8"/>
              </a:lnSpc>
            </a:pPr>
            <a:r>
              <a:rPr lang="en-US" sz="4298" u="sng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TECHNOLOGIES USED: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9600" y="2552700"/>
            <a:ext cx="8268286" cy="659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9471" lvl="2" algn="l">
              <a:lnSpc>
                <a:spcPct val="150000"/>
              </a:lnSpc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Backend:</a:t>
            </a:r>
          </a:p>
          <a:p>
            <a:pPr marL="459471" lvl="2" algn="l"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Flask: For building the web application and API.</a:t>
            </a:r>
          </a:p>
          <a:p>
            <a:pPr marL="459471" lvl="2" algn="l">
              <a:lnSpc>
                <a:spcPct val="150000"/>
              </a:lnSpc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Frontend:</a:t>
            </a:r>
          </a:p>
          <a:p>
            <a:pPr marL="459471" lvl="2" algn="l"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Three.js: For rendering 3D visualizations of stars and exoplanets.</a:t>
            </a:r>
          </a:p>
          <a:p>
            <a:pPr marL="459471" lvl="2" algn="l">
              <a:lnSpc>
                <a:spcPct val="150000"/>
              </a:lnSpc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Data Sources:</a:t>
            </a:r>
          </a:p>
          <a:p>
            <a:pPr marL="459471" lvl="2" algn="l"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NASA Exoplanet Archive: For exoplanet data.</a:t>
            </a:r>
          </a:p>
          <a:p>
            <a:pPr marL="459471" lvl="2" algn="l"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Gaia:</a:t>
            </a:r>
          </a:p>
          <a:p>
            <a:pPr marL="459471" lvl="2" algn="l"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For star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data.Chatbot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Integration:</a:t>
            </a:r>
          </a:p>
          <a:p>
            <a:pPr marL="459471" lvl="2" algn="l"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OpenAI ChatGPT API: </a:t>
            </a:r>
          </a:p>
          <a:p>
            <a:pPr marL="459471" lvl="2" algn="l"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For providing interactive information about exoplanets.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03DD9F3-C307-7D53-AF66-52D5D3C2A2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409096"/>
            <a:ext cx="6311307" cy="742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8"/>
              </a:lnSpc>
            </a:pPr>
            <a:r>
              <a:rPr lang="en-US" sz="4298" u="sng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HOW IT WORKS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400" y="2776786"/>
            <a:ext cx="9780705" cy="6859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13909" lvl="3" indent="-303477" algn="l">
              <a:lnSpc>
                <a:spcPct val="150000"/>
              </a:lnSpc>
            </a:pPr>
            <a:r>
              <a:rPr lang="en-US" sz="3000" b="1" dirty="0">
                <a:solidFill>
                  <a:schemeClr val="bg1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Data Retrieval:</a:t>
            </a:r>
          </a:p>
          <a:p>
            <a:pPr marL="1213909" lvl="3" indent="-303477" algn="l">
              <a:lnSpc>
                <a:spcPct val="150000"/>
              </a:lnSpc>
            </a:pPr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Fetches exoplanet data using the NASA Exoplanet Archive API.</a:t>
            </a:r>
          </a:p>
          <a:p>
            <a:pPr marL="1213909" lvl="3" indent="-303477" algn="l">
              <a:lnSpc>
                <a:spcPct val="150000"/>
              </a:lnSpc>
            </a:pPr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Retrieves star data from the Gaia database based on the exoplanet's coordinates.</a:t>
            </a:r>
          </a:p>
          <a:p>
            <a:pPr marL="1213909" lvl="3" indent="-303477" algn="l">
              <a:lnSpc>
                <a:spcPct val="150000"/>
              </a:lnSpc>
            </a:pPr>
            <a:r>
              <a:rPr lang="en-US" sz="3000" b="1" dirty="0">
                <a:solidFill>
                  <a:schemeClr val="bg1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3D Rendering:</a:t>
            </a:r>
          </a:p>
          <a:p>
            <a:pPr marL="1213909" lvl="3" indent="-303477" algn="l">
              <a:lnSpc>
                <a:spcPct val="150000"/>
              </a:lnSpc>
            </a:pPr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Converts RA and Dec coordinates to Cartesian coordinates for 3D visualization.</a:t>
            </a:r>
          </a:p>
          <a:p>
            <a:pPr marL="1213909" lvl="3" indent="-303477" algn="l">
              <a:lnSpc>
                <a:spcPct val="150000"/>
              </a:lnSpc>
            </a:pPr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Renders the star map in a web-based interface.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9C9EAE-56DD-4EF6-7F3D-E9D91CD542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409096"/>
            <a:ext cx="6311307" cy="742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8"/>
              </a:lnSpc>
            </a:pPr>
            <a:r>
              <a:rPr lang="en-US" sz="4298" u="sng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1443" y="2476500"/>
            <a:ext cx="9780705" cy="5839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200" b="1" spc="28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TT Rounds Condensed"/>
                <a:cs typeface="Poppins" panose="00000500000000000000" pitchFamily="2" charset="0"/>
                <a:sym typeface="TT Rounds Condensed"/>
              </a:rPr>
              <a:t>Interactive 3D Visualization:</a:t>
            </a:r>
          </a:p>
          <a:p>
            <a:pPr algn="l">
              <a:lnSpc>
                <a:spcPct val="150000"/>
              </a:lnSpc>
            </a:pPr>
            <a:r>
              <a:rPr lang="en-US" sz="3200" spc="28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TT Rounds Condensed"/>
                <a:cs typeface="Poppins" panose="00000500000000000000" pitchFamily="2" charset="0"/>
                <a:sym typeface="TT Rounds Condensed"/>
              </a:rPr>
              <a:t>Users can explore the 3D star map.</a:t>
            </a:r>
          </a:p>
          <a:p>
            <a:pPr algn="l">
              <a:lnSpc>
                <a:spcPct val="150000"/>
              </a:lnSpc>
            </a:pPr>
            <a:r>
              <a:rPr lang="en-US" sz="3200" b="1" spc="28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TT Rounds Condensed"/>
                <a:cs typeface="Poppins" panose="00000500000000000000" pitchFamily="2" charset="0"/>
                <a:sym typeface="TT Rounds Condensed"/>
              </a:rPr>
              <a:t>Search Functionality:</a:t>
            </a:r>
          </a:p>
          <a:p>
            <a:pPr algn="l">
              <a:lnSpc>
                <a:spcPct val="150000"/>
              </a:lnSpc>
            </a:pPr>
            <a:r>
              <a:rPr lang="en-US" sz="3200" spc="28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TT Rounds Condensed"/>
                <a:cs typeface="Poppins" panose="00000500000000000000" pitchFamily="2" charset="0"/>
                <a:sym typeface="TT Rounds Condensed"/>
              </a:rPr>
              <a:t>Users can search for specific exoplanets by name.</a:t>
            </a:r>
          </a:p>
          <a:p>
            <a:pPr algn="l">
              <a:lnSpc>
                <a:spcPct val="150000"/>
              </a:lnSpc>
            </a:pPr>
            <a:r>
              <a:rPr lang="en-US" sz="3200" b="1" spc="28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TT Rounds Condensed"/>
                <a:cs typeface="Poppins" panose="00000500000000000000" pitchFamily="2" charset="0"/>
                <a:sym typeface="TT Rounds Condensed"/>
              </a:rPr>
              <a:t>Chatbot Integration:</a:t>
            </a:r>
          </a:p>
          <a:p>
            <a:pPr algn="l">
              <a:lnSpc>
                <a:spcPct val="150000"/>
              </a:lnSpc>
            </a:pPr>
            <a:r>
              <a:rPr lang="en-US" sz="3200" spc="28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TT Rounds Condensed"/>
                <a:cs typeface="Poppins" panose="00000500000000000000" pitchFamily="2" charset="0"/>
                <a:sym typeface="TT Rounds Condensed"/>
              </a:rPr>
              <a:t>Users can ask questions about exoplanets and receive informative responses from ChatGPT.</a:t>
            </a:r>
          </a:p>
        </p:txBody>
      </p:sp>
    </p:spTree>
    <p:extLst>
      <p:ext uri="{BB962C8B-B14F-4D97-AF65-F5344CB8AC3E}">
        <p14:creationId xmlns:p14="http://schemas.microsoft.com/office/powerpoint/2010/main" val="563374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F3532B-71E4-B31E-5A7D-A736AB021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409096"/>
            <a:ext cx="6311307" cy="742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8"/>
              </a:lnSpc>
            </a:pPr>
            <a:r>
              <a:rPr lang="en-US" sz="4298" u="sng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EXPERIENCE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400" y="2933700"/>
            <a:ext cx="9780705" cy="4782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13909" lvl="3" indent="-303477" algn="l">
              <a:lnSpc>
                <a:spcPct val="150000"/>
              </a:lnSpc>
            </a:pPr>
            <a:r>
              <a:rPr lang="en-US" sz="3000" b="1" dirty="0">
                <a:solidFill>
                  <a:schemeClr val="bg1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Interface Design:</a:t>
            </a:r>
          </a:p>
          <a:p>
            <a:pPr marL="1213909" lvl="3" indent="-303477" algn="l">
              <a:lnSpc>
                <a:spcPct val="150000"/>
              </a:lnSpc>
            </a:pPr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Overview of the layout (include a screenshot or mockup).</a:t>
            </a:r>
          </a:p>
          <a:p>
            <a:pPr marL="1213909" lvl="3" indent="-303477" algn="l">
              <a:lnSpc>
                <a:spcPct val="150000"/>
              </a:lnSpc>
            </a:pPr>
            <a:r>
              <a:rPr lang="en-US" sz="3000" b="1" dirty="0">
                <a:solidFill>
                  <a:schemeClr val="bg1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User Journey:</a:t>
            </a:r>
          </a:p>
          <a:p>
            <a:pPr marL="1213909" lvl="3" indent="-303477" algn="l">
              <a:lnSpc>
                <a:spcPct val="150000"/>
              </a:lnSpc>
            </a:pPr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Describe how users interact with the application from searching for an exoplanet to engaging with the chatbot.</a:t>
            </a:r>
          </a:p>
        </p:txBody>
      </p:sp>
    </p:spTree>
    <p:extLst>
      <p:ext uri="{BB962C8B-B14F-4D97-AF65-F5344CB8AC3E}">
        <p14:creationId xmlns:p14="http://schemas.microsoft.com/office/powerpoint/2010/main" val="2764387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89F640A-B1BF-CAD9-D6C7-AB28AFFE1D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47800" y="1681050"/>
            <a:ext cx="11205863" cy="742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18"/>
              </a:lnSpc>
            </a:pPr>
            <a:r>
              <a:rPr lang="en-US" sz="4298" u="sng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 AND FUTURE WORKS</a:t>
            </a:r>
          </a:p>
        </p:txBody>
      </p:sp>
      <p:sp>
        <p:nvSpPr>
          <p:cNvPr id="8" name="Freeform 8"/>
          <p:cNvSpPr/>
          <p:nvPr/>
        </p:nvSpPr>
        <p:spPr>
          <a:xfrm>
            <a:off x="1458686" y="8345039"/>
            <a:ext cx="2087283" cy="521821"/>
          </a:xfrm>
          <a:custGeom>
            <a:avLst/>
            <a:gdLst/>
            <a:ahLst/>
            <a:cxnLst/>
            <a:rect l="l" t="t" r="r" b="b"/>
            <a:pathLst>
              <a:path w="2087283" h="521821">
                <a:moveTo>
                  <a:pt x="0" y="0"/>
                </a:moveTo>
                <a:lnTo>
                  <a:pt x="2087283" y="0"/>
                </a:lnTo>
                <a:lnTo>
                  <a:pt x="2087283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47800" y="2781300"/>
            <a:ext cx="12196464" cy="505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800" b="1" spc="28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TT Rounds Condensed"/>
                <a:cs typeface="Poppins" panose="00000500000000000000" pitchFamily="2" charset="0"/>
                <a:sym typeface="TT Rounds Condensed"/>
              </a:rPr>
              <a:t>Conclusion:</a:t>
            </a:r>
          </a:p>
          <a:p>
            <a:pPr algn="l">
              <a:lnSpc>
                <a:spcPct val="200000"/>
              </a:lnSpc>
            </a:pPr>
            <a:r>
              <a:rPr lang="en-US" sz="2800" spc="28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TT Rounds Condensed"/>
                <a:cs typeface="Poppins" panose="00000500000000000000" pitchFamily="2" charset="0"/>
                <a:sym typeface="TT Rounds Condensed"/>
              </a:rPr>
              <a:t>Recap the project's goals and achievements.</a:t>
            </a:r>
          </a:p>
          <a:p>
            <a:pPr algn="l">
              <a:lnSpc>
                <a:spcPct val="200000"/>
              </a:lnSpc>
            </a:pPr>
            <a:r>
              <a:rPr lang="en-US" sz="2800" b="1" spc="28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TT Rounds Condensed"/>
                <a:cs typeface="Poppins" panose="00000500000000000000" pitchFamily="2" charset="0"/>
                <a:sym typeface="TT Rounds Condensed"/>
              </a:rPr>
              <a:t>Future Enhancements:</a:t>
            </a:r>
          </a:p>
          <a:p>
            <a:pPr algn="l">
              <a:lnSpc>
                <a:spcPct val="200000"/>
              </a:lnSpc>
            </a:pPr>
            <a:r>
              <a:rPr lang="en-US" sz="2800" spc="28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TT Rounds Condensed"/>
                <a:cs typeface="Poppins" panose="00000500000000000000" pitchFamily="2" charset="0"/>
                <a:sym typeface="TT Rounds Condensed"/>
              </a:rPr>
              <a:t>Potential features for future versions (e.g., enhanced data visualization, additional data sources, or improved chatbot capabilities).</a:t>
            </a:r>
          </a:p>
        </p:txBody>
      </p:sp>
    </p:spTree>
    <p:extLst>
      <p:ext uri="{BB962C8B-B14F-4D97-AF65-F5344CB8AC3E}">
        <p14:creationId xmlns:p14="http://schemas.microsoft.com/office/powerpoint/2010/main" val="2630354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F69DE-93A0-3903-DC59-66A17F684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3868142"/>
            <a:ext cx="16230600" cy="3420793"/>
            <a:chOff x="0" y="-47625"/>
            <a:chExt cx="4274726" cy="865175"/>
          </a:xfrm>
          <a:noFill/>
        </p:grpSpPr>
        <p:sp>
          <p:nvSpPr>
            <p:cNvPr id="4" name="Freeform 4"/>
            <p:cNvSpPr/>
            <p:nvPr/>
          </p:nvSpPr>
          <p:spPr>
            <a:xfrm>
              <a:off x="0" y="31737"/>
              <a:ext cx="4274726" cy="521797"/>
            </a:xfrm>
            <a:custGeom>
              <a:avLst/>
              <a:gdLst/>
              <a:ahLst/>
              <a:cxnLst/>
              <a:rect l="l" t="t" r="r" b="b"/>
              <a:pathLst>
                <a:path w="4274726" h="817550">
                  <a:moveTo>
                    <a:pt x="0" y="0"/>
                  </a:moveTo>
                  <a:lnTo>
                    <a:pt x="4274726" y="0"/>
                  </a:lnTo>
                  <a:lnTo>
                    <a:pt x="4274726" y="817550"/>
                  </a:lnTo>
                  <a:lnTo>
                    <a:pt x="0" y="81755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pPr algn="ctr"/>
              <a:endParaRPr lang="en-I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ctr"/>
              <a:r>
                <a:rPr lang="en-IN" sz="24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SHAWN CHERIYAN SONY</a:t>
              </a:r>
            </a:p>
            <a:p>
              <a:pPr algn="ctr"/>
              <a:r>
                <a:rPr lang="en-IN" sz="24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SREYA V</a:t>
              </a:r>
            </a:p>
            <a:p>
              <a:pPr algn="ctr"/>
              <a:r>
                <a:rPr lang="en-IN" sz="24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SRYSHNAV CM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74726" cy="8651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04501" y="2303592"/>
            <a:ext cx="7278998" cy="82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3"/>
              </a:lnSpc>
              <a:spcBef>
                <a:spcPct val="0"/>
              </a:spcBef>
            </a:pPr>
            <a:r>
              <a:rPr lang="en-US" sz="4780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MAVERICK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6631259" y="3075440"/>
            <a:ext cx="5025481" cy="20854"/>
          </a:xfrm>
          <a:prstGeom prst="line">
            <a:avLst/>
          </a:prstGeom>
          <a:ln w="3810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3819C5-9C08-B639-49D2-C1471713F3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72171" y="4819066"/>
            <a:ext cx="10143658" cy="1396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71"/>
              </a:lnSpc>
            </a:pPr>
            <a:r>
              <a:rPr lang="en-US" sz="8050" dirty="0">
                <a:solidFill>
                  <a:schemeClr val="tx1">
                    <a:lumMod val="95000"/>
                    <a:lumOff val="5000"/>
                  </a:schemeClr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878830" y="6249946"/>
            <a:ext cx="6530340" cy="38100"/>
            <a:chOff x="0" y="0"/>
            <a:chExt cx="8707120" cy="50800"/>
          </a:xfrm>
        </p:grpSpPr>
        <p:sp>
          <p:nvSpPr>
            <p:cNvPr id="5" name="Freeform 5"/>
            <p:cNvSpPr/>
            <p:nvPr/>
          </p:nvSpPr>
          <p:spPr>
            <a:xfrm>
              <a:off x="25400" y="0"/>
              <a:ext cx="8656320" cy="50800"/>
            </a:xfrm>
            <a:custGeom>
              <a:avLst/>
              <a:gdLst/>
              <a:ahLst/>
              <a:cxnLst/>
              <a:rect l="l" t="t" r="r" b="b"/>
              <a:pathLst>
                <a:path w="8656320" h="50800">
                  <a:moveTo>
                    <a:pt x="0" y="0"/>
                  </a:moveTo>
                  <a:lnTo>
                    <a:pt x="8656320" y="0"/>
                  </a:lnTo>
                  <a:lnTo>
                    <a:pt x="865632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272</Words>
  <Application>Microsoft Office PowerPoint</Application>
  <PresentationFormat>Custom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Poppins</vt:lpstr>
      <vt:lpstr>Calibri</vt:lpstr>
      <vt:lpstr>League Spartan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GESTURE CONROL (2).pptx</dc:title>
  <dc:creator>Sryshnav CM</dc:creator>
  <cp:lastModifiedBy>Sryshnav CM</cp:lastModifiedBy>
  <cp:revision>4</cp:revision>
  <dcterms:created xsi:type="dcterms:W3CDTF">2006-08-16T00:00:00Z</dcterms:created>
  <dcterms:modified xsi:type="dcterms:W3CDTF">2024-10-06T19:07:32Z</dcterms:modified>
  <dc:identifier>DAGPkyCFvlE</dc:identifier>
</cp:coreProperties>
</file>